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6800" cy="42799000"/>
  <p:notesSz cx="6858000" cy="9144000"/>
  <p:embeddedFontLst>
    <p:embeddedFont>
      <p:font typeface="Aptos Bold" panose="020B00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Banner"/>
          <p:cNvSpPr/>
          <p:nvPr/>
        </p:nvSpPr>
        <p:spPr>
          <a:xfrm>
            <a:off x="0" y="0"/>
            <a:ext cx="30276000" cy="5506447"/>
          </a:xfrm>
          <a:custGeom>
            <a:avLst/>
            <a:gdLst/>
            <a:ahLst/>
            <a:cxnLst/>
            <a:rect l="l" t="t" r="r" b="b"/>
            <a:pathLst>
              <a:path w="30276000" h="5506447">
                <a:moveTo>
                  <a:pt x="0" y="0"/>
                </a:moveTo>
                <a:lnTo>
                  <a:pt x="30276000" y="0"/>
                </a:lnTo>
                <a:lnTo>
                  <a:pt x="30276000" y="5506447"/>
                </a:lnTo>
                <a:lnTo>
                  <a:pt x="0" y="5506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ProjectHeaderCard"/>
          <p:cNvSpPr/>
          <p:nvPr/>
        </p:nvSpPr>
        <p:spPr>
          <a:xfrm>
            <a:off x="1740000" y="5700000"/>
            <a:ext cx="26800000" cy="34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0000">
            <a:solidFill>
              <a:srgbClr val="1E40A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ProjectHeaderTxt"/>
          <p:cNvSpPr txBox="1"/>
          <p:nvPr/>
        </p:nvSpPr>
        <p:spPr>
          <a:xfrm>
            <a:off x="1920000" y="5840000"/>
            <a:ext cx="26440000" cy="3170000"/>
          </a:xfrm>
          <a:prstGeom prst="rect">
            <a:avLst/>
          </a:prstGeom>
        </p:spPr>
        <p:txBody>
          <a:bodyPr lIns="70000" tIns="50000" rIns="70000" bIns="50000" rtlCol="0" anchor="t">
            <a:spAutoFit/>
          </a:bodyPr>
          <a:lstStyle/>
          <a:p>
            <a:pPr algn="l">
              <a:lnSpc>
                <a:spcPts val="4600"/>
              </a:lnSpc>
            </a:pPr>
            <a:r>
              <a:rPr lang="vi-VN" sz="41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ETAN EduAI – Giải pháp Ứng dụng AI Toàn diện</a:t>
            </a:r>
          </a:p>
          <a:p>
            <a:pPr algn="l">
              <a:lnSpc>
                <a:spcPts val="4600"/>
              </a:lnSpc>
              <a:spcBef>
                <a:spcPts val="30"/>
              </a:spcBef>
            </a:pPr>
            <a:r>
              <a:rPr lang="vi-VN" sz="41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trong Dạy học, Đánh giá và Quản lý Học tập Tiểu học</a:t>
            </a:r>
          </a:p>
          <a:p>
            <a:pPr algn="l">
              <a:lnSpc>
                <a:spcPts val="3200"/>
              </a:lnSpc>
              <a:spcBef>
                <a:spcPts val="140"/>
              </a:spcBef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Giáo viên thực hiện: </a:t>
            </a:r>
            <a:r>
              <a:rPr lang="vi-VN" sz="24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Thầy Mai Thanh Huy (GV Tin học)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    |    Đơn vị công tác: </a:t>
            </a:r>
            <a:r>
              <a:rPr lang="vi-VN" sz="2400">
                <a:solidFill>
                  <a:srgbClr val="222222"/>
                </a:solidFill>
                <a:latin typeface="Aptos"/>
                <a:ea typeface="Aptos"/>
                <a:cs typeface="Aptos"/>
              </a:rPr>
              <a:t>Trường Tiểu học Tân Thới, xã Tân Thới, tỉnh Đồng Tháp</a:t>
            </a:r>
          </a:p>
          <a:p>
            <a:pPr algn="l">
              <a:lnSpc>
                <a:spcPts val="3000"/>
              </a:lnSpc>
              <a:spcBef>
                <a:spcPts val="100"/>
              </a:spcBef>
            </a:pPr>
            <a:r>
              <a:rPr lang="vi-VN" sz="2200" b="1">
                <a:solidFill>
                  <a:srgbClr val="1E40AF"/>
                </a:solidFill>
                <a:latin typeface="Aptos Bold"/>
                <a:ea typeface="Aptos Bold"/>
                <a:cs typeface="Aptos Bold"/>
              </a:rPr>
              <a:t>🌐 Website nền tảng: </a:t>
            </a:r>
            <a:r>
              <a:rPr lang="vi-VN" sz="2200" b="1">
                <a:solidFill>
                  <a:srgbClr val="059669"/>
                </a:solidFill>
                <a:latin typeface="Aptos Bold"/>
                <a:ea typeface="Aptos Bold"/>
                <a:cs typeface="Aptos Bold"/>
              </a:rPr>
              <a:t>https://etan.com.vn (Vận hành thực tế 24/7)</a:t>
            </a:r>
            <a:r>
              <a:rPr lang="vi-VN" sz="2200" b="1">
                <a:solidFill>
                  <a:srgbClr val="1E40AF"/>
                </a:solidFill>
                <a:latin typeface="Aptos Bold"/>
                <a:ea typeface="Aptos Bold"/>
                <a:cs typeface="Aptos Bold"/>
              </a:rPr>
              <a:t>    |    📞 SĐT/Zalo: </a:t>
            </a:r>
            <a:r>
              <a:rPr lang="vi-VN" sz="22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034 222 9813</a:t>
            </a:r>
            <a:r>
              <a:rPr lang="vi-VN" sz="2200" b="1">
                <a:solidFill>
                  <a:srgbClr val="1E40AF"/>
                </a:solidFill>
                <a:latin typeface="Aptos Bold"/>
                <a:ea typeface="Aptos Bold"/>
                <a:cs typeface="Aptos Bold"/>
              </a:rPr>
              <a:t>    |    ✉ Email: </a:t>
            </a:r>
            <a:r>
              <a:rPr lang="vi-VN" sz="2200">
                <a:solidFill>
                  <a:srgbClr val="333333"/>
                </a:solidFill>
                <a:latin typeface="Aptos"/>
                <a:ea typeface="Aptos"/>
                <a:cs typeface="Aptos"/>
              </a:rPr>
              <a:t>maithanhhuy1402@gmail.com</a:t>
            </a:r>
            <a:r>
              <a:rPr lang="vi-VN" sz="2200" b="1">
                <a:solidFill>
                  <a:srgbClr val="1E40AF"/>
                </a:solidFill>
                <a:latin typeface="Aptos Bold"/>
                <a:ea typeface="Aptos Bold"/>
                <a:cs typeface="Aptos Bold"/>
              </a:rPr>
              <a:t>    |    🏷 Đối tượng: </a:t>
            </a:r>
            <a:r>
              <a:rPr lang="vi-VN" sz="2200">
                <a:solidFill>
                  <a:srgbClr val="333333"/>
                </a:solidFill>
                <a:latin typeface="Aptos"/>
                <a:ea typeface="Aptos"/>
                <a:cs typeface="Aptos"/>
              </a:rPr>
              <a:t>Học sinh &amp; GV Tiểu học (K3, 4, 5)</a:t>
            </a:r>
          </a:p>
        </p:txBody>
      </p:sp>
      <p:sp>
        <p:nvSpPr>
          <p:cNvPr id="12" name="StatBg_12"/>
          <p:cNvSpPr/>
          <p:nvPr/>
        </p:nvSpPr>
        <p:spPr>
          <a:xfrm>
            <a:off x="1740000" y="9300000"/>
            <a:ext cx="5160000" cy="1850000"/>
          </a:xfrm>
          <a:prstGeom prst="roundRect">
            <a:avLst>
              <a:gd name="adj" fmla="val 10000"/>
            </a:avLst>
          </a:prstGeom>
          <a:solidFill>
            <a:srgbClr val="FEF2F2"/>
          </a:solidFill>
          <a:ln w="22000">
            <a:solidFill>
              <a:srgbClr val="FECACA"/>
            </a:solidFill>
          </a:ln>
        </p:spPr>
      </p:sp>
      <p:sp>
        <p:nvSpPr>
          <p:cNvPr id="13" name="StatText_12"/>
          <p:cNvSpPr txBox="1"/>
          <p:nvPr/>
        </p:nvSpPr>
        <p:spPr>
          <a:xfrm>
            <a:off x="1740000" y="9300000"/>
            <a:ext cx="5160000" cy="1850000"/>
          </a:xfrm>
          <a:prstGeom prst="rect">
            <a:avLst/>
          </a:prstGeom>
        </p:spPr>
        <p:txBody>
          <a:bodyPr lIns="50000" tIns="50000" rIns="50000" bIns="50000" rtlCol="0" anchor="ctr">
            <a:spAutoFit/>
          </a:bodyPr>
          <a:lstStyle/>
          <a:p>
            <a:pPr algn="ctr">
              <a:lnSpc>
                <a:spcPts val="3800"/>
              </a:lnSpc>
              <a:spcBef>
                <a:spcPts val="30"/>
              </a:spcBef>
            </a:pPr>
            <a:r>
              <a:rPr lang="vi-VN" sz="3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1.145</a:t>
            </a:r>
          </a:p>
          <a:p>
            <a:pPr algn="ctr">
              <a:lnSpc>
                <a:spcPts val="2400"/>
              </a:lnSpc>
              <a:spcBef>
                <a:spcPts val="30"/>
              </a:spcBef>
            </a:pPr>
            <a:r>
              <a:rPr lang="vi-VN" sz="195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HỌC SINH</a:t>
            </a:r>
          </a:p>
          <a:p>
            <a:pPr algn="ctr">
              <a:lnSpc>
                <a:spcPts val="2100"/>
              </a:lnSpc>
              <a:spcBef>
                <a:spcPts val="20"/>
              </a:spcBef>
            </a:pPr>
            <a:r>
              <a:rPr lang="vi-VN" sz="1650">
                <a:solidFill>
                  <a:srgbClr val="555555"/>
                </a:solidFill>
                <a:latin typeface="Aptos"/>
                <a:ea typeface="Aptos"/>
                <a:cs typeface="Aptos"/>
              </a:rPr>
              <a:t>Đã phục vụ &amp; học thường xuyên</a:t>
            </a:r>
          </a:p>
        </p:txBody>
      </p:sp>
      <p:sp>
        <p:nvSpPr>
          <p:cNvPr id="14" name="StatBg_14"/>
          <p:cNvSpPr/>
          <p:nvPr/>
        </p:nvSpPr>
        <p:spPr>
          <a:xfrm>
            <a:off x="7150000" y="9300000"/>
            <a:ext cx="5160000" cy="1850000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22000">
            <a:solidFill>
              <a:srgbClr val="BFDBFE"/>
            </a:solidFill>
          </a:ln>
        </p:spPr>
      </p:sp>
      <p:sp>
        <p:nvSpPr>
          <p:cNvPr id="15" name="StatText_14"/>
          <p:cNvSpPr txBox="1"/>
          <p:nvPr/>
        </p:nvSpPr>
        <p:spPr>
          <a:xfrm>
            <a:off x="7150000" y="9300000"/>
            <a:ext cx="5160000" cy="1850000"/>
          </a:xfrm>
          <a:prstGeom prst="rect">
            <a:avLst/>
          </a:prstGeom>
        </p:spPr>
        <p:txBody>
          <a:bodyPr lIns="50000" tIns="50000" rIns="50000" bIns="50000" rtlCol="0" anchor="ctr">
            <a:spAutoFit/>
          </a:bodyPr>
          <a:lstStyle/>
          <a:p>
            <a:pPr algn="ctr">
              <a:lnSpc>
                <a:spcPts val="3800"/>
              </a:lnSpc>
              <a:spcBef>
                <a:spcPts val="30"/>
              </a:spcBef>
            </a:pPr>
            <a:r>
              <a:rPr lang="vi-VN" sz="3800" b="1">
                <a:solidFill>
                  <a:srgbClr val="1E40AF"/>
                </a:solidFill>
                <a:latin typeface="Aptos Bold"/>
                <a:ea typeface="Aptos Bold"/>
                <a:cs typeface="Aptos Bold"/>
              </a:rPr>
              <a:t>210.000+</a:t>
            </a:r>
          </a:p>
          <a:p>
            <a:pPr algn="ctr">
              <a:lnSpc>
                <a:spcPts val="2400"/>
              </a:lnSpc>
              <a:spcBef>
                <a:spcPts val="30"/>
              </a:spcBef>
            </a:pPr>
            <a:r>
              <a:rPr lang="vi-VN" sz="195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LƯỢT HỌC TẬP</a:t>
            </a:r>
          </a:p>
          <a:p>
            <a:pPr algn="ctr">
              <a:lnSpc>
                <a:spcPts val="2100"/>
              </a:lnSpc>
              <a:spcBef>
                <a:spcPts val="20"/>
              </a:spcBef>
            </a:pPr>
            <a:r>
              <a:rPr lang="vi-VN" sz="1650">
                <a:solidFill>
                  <a:srgbClr val="555555"/>
                </a:solidFill>
                <a:latin typeface="Aptos"/>
                <a:ea typeface="Aptos"/>
                <a:cs typeface="Aptos"/>
              </a:rPr>
              <a:t>Làm bài, ôn luyện &amp; đánh giá</a:t>
            </a:r>
          </a:p>
        </p:txBody>
      </p:sp>
      <p:sp>
        <p:nvSpPr>
          <p:cNvPr id="16" name="StatBg_16"/>
          <p:cNvSpPr/>
          <p:nvPr/>
        </p:nvSpPr>
        <p:spPr>
          <a:xfrm>
            <a:off x="12560000" y="9300000"/>
            <a:ext cx="5160000" cy="1850000"/>
          </a:xfrm>
          <a:prstGeom prst="roundRect">
            <a:avLst>
              <a:gd name="adj" fmla="val 10000"/>
            </a:avLst>
          </a:prstGeom>
          <a:solidFill>
            <a:srgbClr val="ECFDF5"/>
          </a:solidFill>
          <a:ln w="22000">
            <a:solidFill>
              <a:srgbClr val="A7F3D0"/>
            </a:solidFill>
          </a:ln>
        </p:spPr>
      </p:sp>
      <p:sp>
        <p:nvSpPr>
          <p:cNvPr id="17" name="StatText_16"/>
          <p:cNvSpPr txBox="1"/>
          <p:nvPr/>
        </p:nvSpPr>
        <p:spPr>
          <a:xfrm>
            <a:off x="12560000" y="9300000"/>
            <a:ext cx="5160000" cy="1850000"/>
          </a:xfrm>
          <a:prstGeom prst="rect">
            <a:avLst/>
          </a:prstGeom>
        </p:spPr>
        <p:txBody>
          <a:bodyPr lIns="50000" tIns="50000" rIns="50000" bIns="50000" rtlCol="0" anchor="ctr">
            <a:spAutoFit/>
          </a:bodyPr>
          <a:lstStyle/>
          <a:p>
            <a:pPr algn="ctr">
              <a:lnSpc>
                <a:spcPts val="3800"/>
              </a:lnSpc>
              <a:spcBef>
                <a:spcPts val="30"/>
              </a:spcBef>
            </a:pPr>
            <a:r>
              <a:rPr lang="vi-VN" sz="3800" b="1">
                <a:solidFill>
                  <a:srgbClr val="059669"/>
                </a:solidFill>
                <a:latin typeface="Aptos Bold"/>
                <a:ea typeface="Aptos Bold"/>
                <a:cs typeface="Aptos Bold"/>
              </a:rPr>
              <a:t>+1.25 ĐIỂM</a:t>
            </a:r>
          </a:p>
          <a:p>
            <a:pPr algn="ctr">
              <a:lnSpc>
                <a:spcPts val="2400"/>
              </a:lnSpc>
              <a:spcBef>
                <a:spcPts val="30"/>
              </a:spcBef>
            </a:pPr>
            <a:r>
              <a:rPr lang="vi-VN" sz="195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ĐIỂM KIỂM TRA TĂNG</a:t>
            </a:r>
          </a:p>
          <a:p>
            <a:pPr algn="ctr">
              <a:lnSpc>
                <a:spcPts val="2100"/>
              </a:lnSpc>
              <a:spcBef>
                <a:spcPts val="20"/>
              </a:spcBef>
            </a:pPr>
            <a:r>
              <a:rPr lang="vi-VN" sz="1650">
                <a:solidFill>
                  <a:srgbClr val="555555"/>
                </a:solidFill>
                <a:latin typeface="Aptos"/>
                <a:ea typeface="Aptos"/>
                <a:cs typeface="Aptos"/>
              </a:rPr>
              <a:t>ĐTB từ 6.2 ➔ 7.45/10</a:t>
            </a:r>
          </a:p>
        </p:txBody>
      </p:sp>
      <p:sp>
        <p:nvSpPr>
          <p:cNvPr id="18" name="StatBg_18"/>
          <p:cNvSpPr/>
          <p:nvPr/>
        </p:nvSpPr>
        <p:spPr>
          <a:xfrm>
            <a:off x="17970000" y="9300000"/>
            <a:ext cx="5160000" cy="1850000"/>
          </a:xfrm>
          <a:prstGeom prst="roundRect">
            <a:avLst>
              <a:gd name="adj" fmla="val 10000"/>
            </a:avLst>
          </a:prstGeom>
          <a:solidFill>
            <a:srgbClr val="F5F3FF"/>
          </a:solidFill>
          <a:ln w="22000">
            <a:solidFill>
              <a:srgbClr val="DDD6FE"/>
            </a:solidFill>
          </a:ln>
        </p:spPr>
      </p:sp>
      <p:sp>
        <p:nvSpPr>
          <p:cNvPr id="19" name="StatText_18"/>
          <p:cNvSpPr txBox="1"/>
          <p:nvPr/>
        </p:nvSpPr>
        <p:spPr>
          <a:xfrm>
            <a:off x="17970000" y="9300000"/>
            <a:ext cx="5160000" cy="1850000"/>
          </a:xfrm>
          <a:prstGeom prst="rect">
            <a:avLst/>
          </a:prstGeom>
        </p:spPr>
        <p:txBody>
          <a:bodyPr lIns="50000" tIns="50000" rIns="50000" bIns="50000" rtlCol="0" anchor="ctr">
            <a:spAutoFit/>
          </a:bodyPr>
          <a:lstStyle/>
          <a:p>
            <a:pPr algn="ctr">
              <a:lnSpc>
                <a:spcPts val="3800"/>
              </a:lnSpc>
              <a:spcBef>
                <a:spcPts val="30"/>
              </a:spcBef>
            </a:pPr>
            <a:r>
              <a:rPr lang="vi-VN" sz="3800" b="1">
                <a:solidFill>
                  <a:srgbClr val="7C3AED"/>
                </a:solidFill>
                <a:latin typeface="Aptos Bold"/>
                <a:ea typeface="Aptos Bold"/>
                <a:cs typeface="Aptos Bold"/>
              </a:rPr>
              <a:t>Tiết kiệm 85%</a:t>
            </a:r>
          </a:p>
          <a:p>
            <a:pPr algn="ctr">
              <a:lnSpc>
                <a:spcPts val="2400"/>
              </a:lnSpc>
              <a:spcBef>
                <a:spcPts val="30"/>
              </a:spcBef>
            </a:pPr>
            <a:r>
              <a:rPr lang="vi-VN" sz="195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CHẤM THỰC HÀNH</a:t>
            </a:r>
          </a:p>
          <a:p>
            <a:pPr algn="ctr">
              <a:lnSpc>
                <a:spcPts val="2100"/>
              </a:lnSpc>
              <a:spcBef>
                <a:spcPts val="20"/>
              </a:spcBef>
            </a:pPr>
            <a:r>
              <a:rPr lang="vi-VN" sz="1650">
                <a:solidFill>
                  <a:srgbClr val="555555"/>
                </a:solidFill>
                <a:latin typeface="Aptos"/>
                <a:ea typeface="Aptos"/>
                <a:cs typeface="Aptos"/>
              </a:rPr>
              <a:t>Từ 7 phút ➔ 45 giây/bài</a:t>
            </a:r>
          </a:p>
        </p:txBody>
      </p:sp>
      <p:sp>
        <p:nvSpPr>
          <p:cNvPr id="20" name="StatBg_20"/>
          <p:cNvSpPr/>
          <p:nvPr/>
        </p:nvSpPr>
        <p:spPr>
          <a:xfrm>
            <a:off x="23380000" y="9300000"/>
            <a:ext cx="5160000" cy="1850000"/>
          </a:xfrm>
          <a:prstGeom prst="roundRect">
            <a:avLst>
              <a:gd name="adj" fmla="val 10000"/>
            </a:avLst>
          </a:prstGeom>
          <a:solidFill>
            <a:srgbClr val="FFF7ED"/>
          </a:solidFill>
          <a:ln w="22000">
            <a:solidFill>
              <a:srgbClr val="FED7AA"/>
            </a:solidFill>
          </a:ln>
        </p:spPr>
      </p:sp>
      <p:sp>
        <p:nvSpPr>
          <p:cNvPr id="21" name="StatText_20"/>
          <p:cNvSpPr txBox="1"/>
          <p:nvPr/>
        </p:nvSpPr>
        <p:spPr>
          <a:xfrm>
            <a:off x="23380000" y="9300000"/>
            <a:ext cx="5160000" cy="1850000"/>
          </a:xfrm>
          <a:prstGeom prst="rect">
            <a:avLst/>
          </a:prstGeom>
        </p:spPr>
        <p:txBody>
          <a:bodyPr lIns="50000" tIns="50000" rIns="50000" bIns="50000" rtlCol="0" anchor="ctr">
            <a:spAutoFit/>
          </a:bodyPr>
          <a:lstStyle/>
          <a:p>
            <a:pPr algn="ctr">
              <a:lnSpc>
                <a:spcPts val="3800"/>
              </a:lnSpc>
              <a:spcBef>
                <a:spcPts val="30"/>
              </a:spcBef>
            </a:pPr>
            <a:r>
              <a:rPr lang="vi-VN" sz="3800" b="1">
                <a:solidFill>
                  <a:srgbClr val="EA580C"/>
                </a:solidFill>
                <a:latin typeface="Aptos Bold"/>
                <a:ea typeface="Aptos Bold"/>
                <a:cs typeface="Aptos Bold"/>
              </a:rPr>
              <a:t>Giảm 95%</a:t>
            </a:r>
          </a:p>
          <a:p>
            <a:pPr algn="ctr">
              <a:lnSpc>
                <a:spcPts val="2400"/>
              </a:lnSpc>
              <a:spcBef>
                <a:spcPts val="30"/>
              </a:spcBef>
            </a:pPr>
            <a:r>
              <a:rPr lang="vi-VN" sz="195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SỔ SÁCH vnEdu</a:t>
            </a:r>
          </a:p>
          <a:p>
            <a:pPr algn="ctr">
              <a:lnSpc>
                <a:spcPts val="2100"/>
              </a:lnSpc>
              <a:spcBef>
                <a:spcPts val="20"/>
              </a:spcBef>
            </a:pPr>
            <a:r>
              <a:rPr lang="vi-VN" sz="1650">
                <a:solidFill>
                  <a:srgbClr val="555555"/>
                </a:solidFill>
                <a:latin typeface="Aptos"/>
                <a:ea typeface="Aptos"/>
                <a:cs typeface="Aptos"/>
              </a:rPr>
              <a:t>Từ 15 giờ ➔ 15 phút định kỳ</a:t>
            </a:r>
          </a:p>
        </p:txBody>
      </p:sp>
      <p:sp>
        <p:nvSpPr>
          <p:cNvPr id="22" name="S1_Card"/>
          <p:cNvSpPr/>
          <p:nvPr/>
        </p:nvSpPr>
        <p:spPr>
          <a:xfrm>
            <a:off x="1740000" y="11350000"/>
            <a:ext cx="13000000" cy="68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23" name="S1_Hdr"/>
          <p:cNvSpPr txBox="1"/>
          <p:nvPr/>
        </p:nvSpPr>
        <p:spPr>
          <a:xfrm>
            <a:off x="1740000" y="113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📍  1. BỐI CẢNH &amp; THÁCH THỨC SƯ PHẠM THỰC TIỄN</a:t>
            </a:r>
          </a:p>
        </p:txBody>
      </p:sp>
      <p:sp>
        <p:nvSpPr>
          <p:cNvPr id="24" name="S1_Text"/>
          <p:cNvSpPr txBox="1"/>
          <p:nvPr/>
        </p:nvSpPr>
        <p:spPr>
          <a:xfrm>
            <a:off x="1900000" y="12030000"/>
            <a:ext cx="7600000" cy="6309360"/>
          </a:xfrm>
          <a:prstGeom prst="rect">
            <a:avLst/>
          </a:prstGeom>
        </p:spPr>
        <p:txBody>
          <a:bodyPr lIns="50000" tIns="30000" rIns="50000" bIns="30000" rtlCol="0" anchor="t">
            <a:spAutoFit/>
          </a:bodyPr>
          <a:lstStyle/>
          <a:p>
            <a:pPr algn="l">
              <a:lnSpc>
                <a:spcPts val="3136"/>
              </a:lnSpc>
              <a:spcBef>
                <a:spcPts val="0"/>
              </a:spcBef>
              <a:buNone/>
            </a:pPr>
            <a:r>
              <a:rPr lang="vi-VN" sz="2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Đặc thù đơn vị: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Trường TH Tân Thới – xã cù lao, vùng sâu của Đồng Tháp; thiếu thiết bị, ít cơ hội tiếp cận tri thức số.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02 giáo viên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dạy Tin học &amp; Công nghệ cho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hơn 500 học sinh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khối 3–5.</a:t>
            </a:r>
          </a:p>
          <a:p>
            <a:pPr algn="l">
              <a:lnSpc>
                <a:spcPts val="3136"/>
              </a:lnSpc>
              <a:spcBef>
                <a:spcPts val="700"/>
              </a:spcBef>
              <a:buNone/>
            </a:pPr>
            <a:r>
              <a:rPr lang="vi-VN" sz="2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3 nút thắt sư phạm cần tháo gỡ: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Thời lượng: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35 phút/tiết, 35–40 HS/lớp – không thể kiểm tra kỹ từng bài Paint, Word, Scratch.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Nhận xét theo TT27: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12–15 giờ/kỳ nhập thủ công vào vnEdu.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Hỗ trợ kịp thời: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68.5% HS lo âu khi kiểm tra; 55.0% bế tắc khi lập trình Scratch mà chưa có người sửa lỗi.</a:t>
            </a:r>
          </a:p>
        </p:txBody>
      </p:sp>
      <p:pic>
        <p:nvPicPr>
          <p:cNvPr id="25" name="S1_Img"/>
          <p:cNvPicPr>
            <a:picLocks noChangeAspect="1"/>
          </p:cNvPicPr>
          <p:nvPr/>
        </p:nvPicPr>
        <p:blipFill>
          <a:blip r:embed="rId3"/>
          <a:srcRect t="3125" b="3125"/>
          <a:stretch>
            <a:fillRect/>
          </a:stretch>
        </p:blipFill>
        <p:spPr>
          <a:xfrm>
            <a:off x="9620000" y="12090000"/>
            <a:ext cx="4400000" cy="5500000"/>
          </a:xfrm>
          <a:prstGeom prst="roundRect">
            <a:avLst>
              <a:gd name="adj" fmla="val 4000"/>
            </a:avLst>
          </a:prstGeom>
          <a:ln w="19050">
            <a:solidFill>
              <a:srgbClr val="CBD5E1"/>
            </a:solidFill>
          </a:ln>
        </p:spPr>
      </p:pic>
      <p:sp>
        <p:nvSpPr>
          <p:cNvPr id="26" name="S1_ImgCap"/>
          <p:cNvSpPr txBox="1"/>
          <p:nvPr/>
        </p:nvSpPr>
        <p:spPr>
          <a:xfrm>
            <a:off x="9620000" y="16990000"/>
            <a:ext cx="4400000" cy="550000"/>
          </a:xfrm>
          <a:prstGeom prst="rect">
            <a:avLst/>
          </a:prstGeom>
        </p:spPr>
        <p:txBody>
          <a:bodyPr lIns="10000" tIns="10000" rIns="10000" bIns="10000" rtlCol="0" anchor="b">
            <a:spAutoFit/>
          </a:bodyPr>
          <a:lstStyle/>
          <a:p>
            <a:pPr algn="ctr">
              <a:lnSpc>
                <a:spcPts val="1900"/>
              </a:lnSpc>
            </a:pPr>
            <a:r>
              <a:rPr lang="vi-VN" sz="155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Phòng máy TH Tân Thới (Đồng Tháp)</a:t>
            </a:r>
          </a:p>
          <a:p>
            <a:pPr algn="ctr">
              <a:lnSpc>
                <a:spcPts val="1800"/>
              </a:lnSpc>
            </a:pPr>
            <a:r>
              <a:rPr lang="vi-VN" sz="1450">
                <a:solidFill>
                  <a:srgbClr val="E2E8F0"/>
                </a:solidFill>
                <a:latin typeface="Aptos"/>
                <a:ea typeface="Aptos"/>
                <a:cs typeface="Aptos"/>
              </a:rPr>
              <a:t>Học sinh vùng cù lao học Tin học</a:t>
            </a:r>
          </a:p>
        </p:txBody>
      </p:sp>
      <p:sp>
        <p:nvSpPr>
          <p:cNvPr id="27" name="S2_Card"/>
          <p:cNvSpPr/>
          <p:nvPr/>
        </p:nvSpPr>
        <p:spPr>
          <a:xfrm>
            <a:off x="1740000" y="18350000"/>
            <a:ext cx="13000000" cy="108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28" name="S2_Hdr"/>
          <p:cNvSpPr txBox="1"/>
          <p:nvPr/>
        </p:nvSpPr>
        <p:spPr>
          <a:xfrm>
            <a:off x="1740000" y="183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⚙  2. Ý TƯỞNG &amp; KIẾN TRÚC HỆ SINH THÁI HYBRID AI</a:t>
            </a:r>
          </a:p>
        </p:txBody>
      </p:sp>
      <p:pic>
        <p:nvPicPr>
          <p:cNvPr id="29" name="S2_Img"/>
          <p:cNvPicPr>
            <a:picLocks noChangeAspect="1"/>
          </p:cNvPicPr>
          <p:nvPr/>
        </p:nvPicPr>
        <p:blipFill>
          <a:blip r:embed="rId4"/>
          <a:srcRect t="17033" b="17033"/>
          <a:stretch>
            <a:fillRect/>
          </a:stretch>
        </p:blipFill>
        <p:spPr>
          <a:xfrm>
            <a:off x="1990000" y="19050000"/>
            <a:ext cx="12500000" cy="4600000"/>
          </a:xfrm>
          <a:prstGeom prst="roundRect">
            <a:avLst>
              <a:gd name="adj" fmla="val 4000"/>
            </a:avLst>
          </a:prstGeom>
          <a:ln w="22000">
            <a:solidFill>
              <a:srgbClr val="BFDBFE"/>
            </a:solidFill>
          </a:ln>
        </p:spPr>
      </p:pic>
      <p:sp>
        <p:nvSpPr>
          <p:cNvPr id="30" name="S2_Text"/>
          <p:cNvSpPr txBox="1"/>
          <p:nvPr/>
        </p:nvSpPr>
        <p:spPr>
          <a:xfrm>
            <a:off x="1940000" y="23730000"/>
            <a:ext cx="12600000" cy="5449824"/>
          </a:xfrm>
          <a:prstGeom prst="rect">
            <a:avLst/>
          </a:prstGeom>
        </p:spPr>
        <p:txBody>
          <a:bodyPr lIns="30000" tIns="20000" rIns="30000" bIns="20000" rtlCol="0" anchor="t">
            <a:spAutoFit/>
          </a:bodyPr>
          <a:lstStyle/>
          <a:p>
            <a:pPr algn="l">
              <a:lnSpc>
                <a:spcPts val="2912"/>
              </a:lnSpc>
              <a:spcBef>
                <a:spcPts val="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TẦNG 1: TRẢI NGHIỆM HỌC TẬP &amp; GAMIFICATION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Web chạy trên trình duyệt, tương thích máy phòng máy cũ, tablet, điện thoại; đăng nhập bằng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Mật khẩu trực quan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(biểu tượng hình ảnh).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18 Rank EXP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(Tân Binh ➔ Huyền Thoại), 50 nhiệm vụ, chuỗi Streak 🔥, Đấu trường Boss tri thức toàn trường.</a:t>
            </a:r>
          </a:p>
          <a:p>
            <a:pPr algn="l">
              <a:lnSpc>
                <a:spcPts val="2912"/>
              </a:lnSpc>
              <a:spcBef>
                <a:spcPts val="50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TẦNG 2: LÕI AI ĐA PHƯƠNG THỨC &amp; THÍCH ỨNG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Gemini 2.0 Flash Vision: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chấm ảnh Paint, văn bản Word so với ảnh mẫu của GV.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Groq Llama 3.3 70B: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chấm tự luận theo rubric từ khóa, ngữ cảnh GDPT 2018.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AST Syntax Parser: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bóc tách cây cú pháp Scratch (.sb3) trong 45 giây.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Thuật toán EMA: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chẩn đoán điểm yếu, sinh đề luyện tập thích ứng.</a:t>
            </a:r>
          </a:p>
          <a:p>
            <a:pPr algn="l">
              <a:lnSpc>
                <a:spcPts val="2912"/>
              </a:lnSpc>
              <a:spcBef>
                <a:spcPts val="50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TẦNG 3: VẬN HÀNH TRƯỜNG HỌC &amp; AI CÓ TRÁCH NHIỆM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vnEdu Sync: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đồng bộ nhận xét TT27 vào sổ điện tử quốc gia chỉ 1 chạm.</a:t>
            </a:r>
          </a:p>
          <a:p>
            <a:pPr marL="300000" indent="-300000" algn="l">
              <a:lnSpc>
                <a:spcPts val="2688"/>
              </a:lnSpc>
              <a:spcBef>
                <a:spcPts val="2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Privacy Masking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(COPPA), nhật ký thiết bị chống phá điểm, Sandbox demo an toàn.</a:t>
            </a:r>
          </a:p>
        </p:txBody>
      </p:sp>
      <p:sp>
        <p:nvSpPr>
          <p:cNvPr id="31" name="S3_Card"/>
          <p:cNvSpPr/>
          <p:nvPr/>
        </p:nvSpPr>
        <p:spPr>
          <a:xfrm>
            <a:off x="1740000" y="29350000"/>
            <a:ext cx="13000000" cy="1095982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32" name="S3_Hdr"/>
          <p:cNvSpPr txBox="1"/>
          <p:nvPr/>
        </p:nvSpPr>
        <p:spPr>
          <a:xfrm>
            <a:off x="1740000" y="293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🎯  3. AI TRONG DẠY HỌC: CÁ NHÂN HÓA &amp; TẠO ĐỘNG LỰC</a:t>
            </a:r>
          </a:p>
        </p:txBody>
      </p:sp>
      <p:sp>
        <p:nvSpPr>
          <p:cNvPr id="33" name="S3_Text"/>
          <p:cNvSpPr txBox="1"/>
          <p:nvPr/>
        </p:nvSpPr>
        <p:spPr>
          <a:xfrm>
            <a:off x="1900000" y="30030000"/>
            <a:ext cx="7700000" cy="7306056"/>
          </a:xfrm>
          <a:prstGeom prst="rect">
            <a:avLst/>
          </a:prstGeom>
        </p:spPr>
        <p:txBody>
          <a:bodyPr lIns="40000" tIns="20000" rIns="40000" bIns="20000" rtlCol="0" anchor="t">
            <a:spAutoFit/>
          </a:bodyPr>
          <a:lstStyle/>
          <a:p>
            <a:pPr algn="l">
              <a:lnSpc>
                <a:spcPts val="2912"/>
              </a:lnSpc>
              <a:spcBef>
                <a:spcPts val="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1. HỌC TẬP THÍCH ỨNG (THUẬT TOÁN EMA)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Đo độ thành thạo từng kỹ năng sau mỗi bài làm: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WEAK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(&lt;0.60) –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PRACTICING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–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MASTERED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(≥0.85).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Tự chẩn đoán kỹ năng yếu nhất; sinh đề phục hồi 5 câu: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50% câu từng sai + 50% câu củng cố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cùng mạch kiến thức.</a:t>
            </a:r>
          </a:p>
          <a:p>
            <a:pPr algn="l">
              <a:lnSpc>
                <a:spcPts val="2912"/>
              </a:lnSpc>
              <a:spcBef>
                <a:spcPts val="50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2. GAMIFICATION 18 RANK EXP &amp; NHIỆM VỤ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Tân Binh ➔ Huyền Thoại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(≥ 1.000.000 EXP), 50 nhiệm vụ theo cấp bậc, chuỗi chuyên cần Streak 🔥.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Boss tri thức (10.000–201.000 HP) và Serious Games rèn chuột, gõ phím, tư duy thuật toán.</a:t>
            </a:r>
          </a:p>
          <a:p>
            <a:pPr algn="l">
              <a:lnSpc>
                <a:spcPts val="2912"/>
              </a:lnSpc>
              <a:spcBef>
                <a:spcPts val="50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3. TRỢ LÝ AI GỢI MỞ (SCAFFOLDING)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Gợi ý từng bước khi làm Scratch, Toán liên môn;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kiên quyết không giải hộ, không đưa đáp án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 để học sinh tự tư duy.</a:t>
            </a:r>
          </a:p>
        </p:txBody>
      </p:sp>
      <p:pic>
        <p:nvPicPr>
          <p:cNvPr id="34" name="S3_Img"/>
          <p:cNvPicPr>
            <a:picLocks noChangeAspect="1"/>
          </p:cNvPicPr>
          <p:nvPr/>
        </p:nvPicPr>
        <p:blipFill>
          <a:blip r:embed="rId5"/>
          <a:srcRect l="20957" r="20957"/>
          <a:stretch>
            <a:fillRect/>
          </a:stretch>
        </p:blipFill>
        <p:spPr>
          <a:xfrm>
            <a:off x="9720000" y="30050000"/>
            <a:ext cx="4400000" cy="10100000"/>
          </a:xfrm>
          <a:prstGeom prst="roundRect">
            <a:avLst>
              <a:gd name="adj" fmla="val 4000"/>
            </a:avLst>
          </a:prstGeom>
          <a:ln w="19050">
            <a:solidFill>
              <a:srgbClr val="CBD5E1"/>
            </a:solidFill>
          </a:ln>
        </p:spPr>
      </p:pic>
      <p:sp>
        <p:nvSpPr>
          <p:cNvPr id="35" name="S3_ImgCap"/>
          <p:cNvSpPr txBox="1"/>
          <p:nvPr/>
        </p:nvSpPr>
        <p:spPr>
          <a:xfrm>
            <a:off x="9720000" y="39550000"/>
            <a:ext cx="4400000" cy="550000"/>
          </a:xfrm>
          <a:prstGeom prst="rect">
            <a:avLst/>
          </a:prstGeom>
        </p:spPr>
        <p:txBody>
          <a:bodyPr lIns="10000" tIns="10000" rIns="10000" bIns="10000" rtlCol="0" anchor="b">
            <a:spAutoFit/>
          </a:bodyPr>
          <a:lstStyle/>
          <a:p>
            <a:pPr algn="ctr">
              <a:lnSpc>
                <a:spcPts val="1900"/>
              </a:lnSpc>
            </a:pPr>
            <a:r>
              <a:rPr lang="vi-VN" sz="155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Học sinh TH Tân Thới</a:t>
            </a:r>
          </a:p>
          <a:p>
            <a:pPr algn="ctr">
              <a:lnSpc>
                <a:spcPts val="1800"/>
              </a:lnSpc>
            </a:pPr>
            <a:r>
              <a:rPr lang="vi-VN" sz="1450">
                <a:solidFill>
                  <a:srgbClr val="E2E8F0"/>
                </a:solidFill>
                <a:latin typeface="Aptos"/>
                <a:ea typeface="Aptos"/>
                <a:cs typeface="Aptos"/>
              </a:rPr>
              <a:t>Làm bài trên ETAN EduAI</a:t>
            </a:r>
          </a:p>
        </p:txBody>
      </p:sp>
      <p:sp>
        <p:nvSpPr>
          <p:cNvPr id="36" name="S4_Card"/>
          <p:cNvSpPr/>
          <p:nvPr/>
        </p:nvSpPr>
        <p:spPr>
          <a:xfrm>
            <a:off x="15540000" y="11350000"/>
            <a:ext cx="13000000" cy="108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37" name="S4_Hdr"/>
          <p:cNvSpPr txBox="1"/>
          <p:nvPr/>
        </p:nvSpPr>
        <p:spPr>
          <a:xfrm>
            <a:off x="15540000" y="113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⚡  4. AI TRONG ĐÁNH GIÁ: ĐA PHƯƠNG THỨC &amp; CHUẨN THÔNG TƯ 27</a:t>
            </a:r>
          </a:p>
        </p:txBody>
      </p:sp>
      <p:sp>
        <p:nvSpPr>
          <p:cNvPr id="39" name="S4_Text"/>
          <p:cNvSpPr txBox="1"/>
          <p:nvPr/>
        </p:nvSpPr>
        <p:spPr>
          <a:xfrm>
            <a:off x="15740000" y="15681959"/>
            <a:ext cx="12600000" cy="6583680"/>
          </a:xfrm>
          <a:prstGeom prst="rect">
            <a:avLst/>
          </a:prstGeom>
        </p:spPr>
        <p:txBody>
          <a:bodyPr lIns="30000" tIns="20000" rIns="30000" bIns="20000" rtlCol="0" anchor="t">
            <a:spAutoFit/>
          </a:bodyPr>
          <a:lstStyle/>
          <a:p>
            <a:pPr algn="l">
              <a:lnSpc>
                <a:spcPts val="3136"/>
              </a:lnSpc>
              <a:spcBef>
                <a:spcPts val="0"/>
              </a:spcBef>
              <a:buNone/>
            </a:pPr>
            <a:r>
              <a:rPr lang="vi-VN" sz="2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1. AI VISION CHẤM PAINT &amp; WORD (GEMINI 2.0 FLASH)</a:t>
            </a:r>
          </a:p>
          <a:p>
            <a:pPr marL="300000" indent="-300000" algn="l">
              <a:lnSpc>
                <a:spcPts val="3136"/>
              </a:lnSpc>
              <a:spcBef>
                <a:spcPts val="450"/>
              </a:spcBef>
              <a:buClr>
                <a:srgbClr val="0066CC"/>
              </a:buClr>
              <a:buChar char="•"/>
            </a:pP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Đối chiếu ảnh bài làm với ảnh mẫu và tiêu chí của GV: đường nét, hình khối, bố cục, phối màu, font chữ;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đề xuất điểm từng tiêu chí.</a:t>
            </a:r>
          </a:p>
          <a:p>
            <a:pPr algn="l">
              <a:lnSpc>
                <a:spcPts val="3136"/>
              </a:lnSpc>
              <a:spcBef>
                <a:spcPts val="500"/>
              </a:spcBef>
              <a:buNone/>
            </a:pPr>
            <a:r>
              <a:rPr lang="vi-VN" sz="2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2. AST PARSER CHẤM SCRATCH &amp; RUBRIC TỰ LUẬN</a:t>
            </a:r>
          </a:p>
          <a:p>
            <a:pPr marL="300000" indent="-300000" algn="l">
              <a:lnSpc>
                <a:spcPts val="3136"/>
              </a:lnSpc>
              <a:spcBef>
                <a:spcPts val="450"/>
              </a:spcBef>
              <a:buClr>
                <a:srgbClr val="0066CC"/>
              </a:buClr>
              <a:buChar char="•"/>
            </a:pP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Giải nén .sb3, đọc project.json, phân tích cây cú pháp khối lệnh: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45 giây/bài</a:t>
            </a: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 thay vì 7–10 phút kiểm tra thủ công.</a:t>
            </a:r>
          </a:p>
          <a:p>
            <a:pPr marL="300000" indent="-300000" algn="l">
              <a:lnSpc>
                <a:spcPts val="3136"/>
              </a:lnSpc>
              <a:spcBef>
                <a:spcPts val="450"/>
              </a:spcBef>
              <a:buClr>
                <a:srgbClr val="0066CC"/>
              </a:buClr>
              <a:buChar char="•"/>
            </a:pP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Tự luận: động cơ kép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Gemini + Groq Llama 3.3</a:t>
            </a: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 đối chiếu khung từ khóa, chỉ rõ ý đúng – ý còn thiếu.</a:t>
            </a:r>
          </a:p>
          <a:p>
            <a:pPr algn="l">
              <a:lnSpc>
                <a:spcPts val="3136"/>
              </a:lnSpc>
              <a:spcBef>
                <a:spcPts val="500"/>
              </a:spcBef>
              <a:buNone/>
            </a:pPr>
            <a:r>
              <a:rPr lang="vi-VN" sz="28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3. GIÁO VIÊN DUYỆT CUỐI &amp; CHUẨN THÔNG TƯ 27</a:t>
            </a:r>
          </a:p>
          <a:p>
            <a:pPr marL="300000" indent="-300000" algn="l">
              <a:lnSpc>
                <a:spcPts val="3136"/>
              </a:lnSpc>
              <a:spcBef>
                <a:spcPts val="450"/>
              </a:spcBef>
              <a:buClr>
                <a:srgbClr val="0066CC"/>
              </a:buClr>
              <a:buChar char="•"/>
            </a:pP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AI chỉ đề xuất; GV xem bài gốc, chỉnh điểm, sửa nhận xét rồi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Phê duyệt</a:t>
            </a: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marL="300000" indent="-300000" algn="l">
              <a:lnSpc>
                <a:spcPts val="3136"/>
              </a:lnSpc>
              <a:spcBef>
                <a:spcPts val="450"/>
              </a:spcBef>
              <a:buClr>
                <a:srgbClr val="0066CC"/>
              </a:buClr>
              <a:buChar char="•"/>
            </a:pP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Tự quy đổi mức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 – H – C</a:t>
            </a: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 và sinh nhận xét chuẩn TT27; vnEdu Sync điền sổ điện tử trong </a:t>
            </a:r>
            <a:r>
              <a:rPr lang="vi-VN" sz="28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15 phút</a:t>
            </a:r>
            <a:r>
              <a:rPr lang="vi-VN" sz="2800">
                <a:solidFill>
                  <a:srgbClr val="333333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40" name="S5_Card"/>
          <p:cNvSpPr/>
          <p:nvPr/>
        </p:nvSpPr>
        <p:spPr>
          <a:xfrm>
            <a:off x="15540000" y="22350000"/>
            <a:ext cx="13000000" cy="5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41" name="S5_Hdr"/>
          <p:cNvSpPr txBox="1"/>
          <p:nvPr/>
        </p:nvSpPr>
        <p:spPr>
          <a:xfrm>
            <a:off x="15540000" y="223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🛡  5. NGUYÊN TẮC ĐẠO ĐỨC &amp; TRÁCH NHIỆM AI (RESPONSIBLE AI)</a:t>
            </a:r>
          </a:p>
        </p:txBody>
      </p:sp>
      <p:sp>
        <p:nvSpPr>
          <p:cNvPr id="42" name="S5_Text"/>
          <p:cNvSpPr txBox="1"/>
          <p:nvPr/>
        </p:nvSpPr>
        <p:spPr>
          <a:xfrm>
            <a:off x="15740000" y="23030000"/>
            <a:ext cx="12600000" cy="4297680"/>
          </a:xfrm>
          <a:prstGeom prst="rect">
            <a:avLst/>
          </a:prstGeom>
        </p:spPr>
        <p:txBody>
          <a:bodyPr lIns="30000" tIns="20000" rIns="30000" bIns="20000" rtlCol="0" anchor="t">
            <a:spAutoFit/>
          </a:bodyPr>
          <a:lstStyle/>
          <a:p>
            <a:pPr algn="l">
              <a:lnSpc>
                <a:spcPts val="2688"/>
              </a:lnSpc>
              <a:spcBef>
                <a:spcPts val="0"/>
              </a:spcBef>
              <a:buNone/>
            </a:pPr>
            <a:r>
              <a:rPr lang="vi-VN" sz="24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Nguyên tắc cốt lõi: </a:t>
            </a: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AI là Trợ lý đồng hành (Co-pilot) – Nhà giáo giữ quyền quyết định tối thượng (Human-in-the-Loop)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Con người kiểm soát: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AI chỉ đề xuất điểm và nhận xét; Thầy/Cô xem bài gốc, chỉnh sửa rồi mới phê duyệt.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Sư phạm gợi mở &amp; chuẩn xác: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không giải hộ; AST Parser + rubric + ngữ cảnh SGK GDPT 2018 hạn chế AI bịa đặt.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Quyền riêng tư (COPPA, NĐ 13/2023/NĐ-CP):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mặt nạ danh tính (N.V.An) trên bảng xếp hạng và trước khi gửi bài lên API đám mây.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Công bằng &amp; an toàn: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nhật ký thiết bị phát hiện đăng nhập chéo, cày điểm; hoàn trả EXP (Rollback); giám sát phiên thi.</a:t>
            </a:r>
          </a:p>
        </p:txBody>
      </p:sp>
      <p:sp>
        <p:nvSpPr>
          <p:cNvPr id="43" name="S6_Card"/>
          <p:cNvSpPr/>
          <p:nvPr/>
        </p:nvSpPr>
        <p:spPr>
          <a:xfrm>
            <a:off x="15540000" y="27750000"/>
            <a:ext cx="13000000" cy="7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44" name="S6_Hdr"/>
          <p:cNvSpPr txBox="1"/>
          <p:nvPr/>
        </p:nvSpPr>
        <p:spPr>
          <a:xfrm>
            <a:off x="15540000" y="277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🌟  6. HIỆU QUẢ THỰC TIỄN &amp; GIÁ TRỊ MANG LẠI</a:t>
            </a:r>
          </a:p>
        </p:txBody>
      </p:sp>
      <p:pic>
        <p:nvPicPr>
          <p:cNvPr id="45" name="S6_Img"/>
          <p:cNvPicPr>
            <a:picLocks noChangeAspect="1"/>
          </p:cNvPicPr>
          <p:nvPr/>
        </p:nvPicPr>
        <p:blipFill>
          <a:blip r:embed="rId6"/>
          <a:srcRect l="1913" r="1913"/>
          <a:stretch>
            <a:fillRect/>
          </a:stretch>
        </p:blipFill>
        <p:spPr>
          <a:xfrm>
            <a:off x="15790000" y="28490000"/>
            <a:ext cx="4400000" cy="6100000"/>
          </a:xfrm>
          <a:prstGeom prst="roundRect">
            <a:avLst>
              <a:gd name="adj" fmla="val 4000"/>
            </a:avLst>
          </a:prstGeom>
          <a:ln w="19050">
            <a:solidFill>
              <a:srgbClr val="CBD5E1"/>
            </a:solidFill>
          </a:ln>
        </p:spPr>
      </p:pic>
      <p:sp>
        <p:nvSpPr>
          <p:cNvPr id="70" name="Rounded Rectangle 69"/>
          <p:cNvSpPr/>
          <p:nvPr/>
        </p:nvSpPr>
        <p:spPr>
          <a:xfrm>
            <a:off x="15791688" y="33604200"/>
            <a:ext cx="4398264" cy="841248"/>
          </a:xfrm>
          <a:prstGeom prst="roundRect">
            <a:avLst>
              <a:gd name="adj" fmla="val 10000"/>
            </a:avLst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S6_ImgCap"/>
          <p:cNvSpPr txBox="1"/>
          <p:nvPr/>
        </p:nvSpPr>
        <p:spPr>
          <a:xfrm>
            <a:off x="15790000" y="33631632"/>
            <a:ext cx="4400000" cy="550000"/>
          </a:xfrm>
          <a:prstGeom prst="rect">
            <a:avLst/>
          </a:prstGeom>
        </p:spPr>
        <p:txBody>
          <a:bodyPr lIns="10000" tIns="10000" rIns="10000" bIns="10000" rtlCol="0" anchor="b">
            <a:spAutoFit/>
          </a:bodyPr>
          <a:lstStyle/>
          <a:p>
            <a:pPr algn="ctr">
              <a:lnSpc>
                <a:spcPts val="1900"/>
              </a:lnSpc>
            </a:pPr>
            <a:r>
              <a:rPr lang="vi-VN" sz="155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Học sinh TH Tân Thới</a:t>
            </a:r>
          </a:p>
          <a:p>
            <a:pPr algn="ctr">
              <a:lnSpc>
                <a:spcPts val="1800"/>
              </a:lnSpc>
            </a:pPr>
            <a:r>
              <a:rPr lang="vi-VN" sz="1450">
                <a:solidFill>
                  <a:srgbClr val="E2E8F0"/>
                </a:solidFill>
                <a:latin typeface="Aptos"/>
                <a:ea typeface="Aptos"/>
                <a:cs typeface="Aptos"/>
              </a:rPr>
              <a:t>Học tập &amp; thực hành trên ETAN EduAI</a:t>
            </a:r>
          </a:p>
        </p:txBody>
      </p:sp>
      <p:sp>
        <p:nvSpPr>
          <p:cNvPr id="47" name="S6_Text"/>
          <p:cNvSpPr txBox="1"/>
          <p:nvPr/>
        </p:nvSpPr>
        <p:spPr>
          <a:xfrm>
            <a:off x="20390000" y="28430000"/>
            <a:ext cx="7900000" cy="6126480"/>
          </a:xfrm>
          <a:prstGeom prst="rect">
            <a:avLst/>
          </a:prstGeom>
        </p:spPr>
        <p:txBody>
          <a:bodyPr lIns="25000" tIns="15000" rIns="25000" bIns="1500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buNone/>
            </a:pPr>
            <a:r>
              <a:rPr lang="vi-VN" sz="25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SỐ LIỆU THỰC TẾ SAU HƠN 24 THÁNG VẬN HÀNH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Tự học ở nhà: </a:t>
            </a: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31.5% ➔ 88.2%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Điểm kiểm tra trung bình: </a:t>
            </a: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6.2 ➔ 7.45/10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Chấm thực hành: 7 phút ➔ 45 giây/bài (</a:t>
            </a: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−85%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)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Nhập nhận xét vnEdu: 15 giờ ➔ 15 phút (</a:t>
            </a: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−95%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)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1.145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 học sinh • </a:t>
            </a: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210.000+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 lượt học tập &amp; đánh giá</a:t>
            </a:r>
          </a:p>
          <a:p>
            <a:pPr algn="l">
              <a:lnSpc>
                <a:spcPts val="2800"/>
              </a:lnSpc>
              <a:spcBef>
                <a:spcPts val="500"/>
              </a:spcBef>
              <a:buNone/>
            </a:pPr>
            <a:r>
              <a:rPr lang="vi-VN" sz="25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GIÁ TRỊ MANG LẠI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Học sinh: 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bớt áp lực kiểm tra, tự giác học, vững năng lực số và tư duy thuật toán.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Giáo viên: 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có thêm thời gian chăm sóc, động viên từng em.</a:t>
            </a:r>
          </a:p>
          <a:p>
            <a:pPr marL="300000" indent="-300000" algn="l">
              <a:lnSpc>
                <a:spcPts val="2800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5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Nhà trường: </a:t>
            </a:r>
            <a:r>
              <a:rPr lang="vi-VN" sz="2500">
                <a:solidFill>
                  <a:srgbClr val="333333"/>
                </a:solidFill>
                <a:latin typeface="Aptos"/>
                <a:ea typeface="Aptos"/>
                <a:cs typeface="Aptos"/>
              </a:rPr>
              <a:t>kho học liệu số chuẩn ma trận GDPT 2018.</a:t>
            </a:r>
          </a:p>
          <a:p>
            <a:pPr algn="l">
              <a:lnSpc>
                <a:spcPts val="1904"/>
              </a:lnSpc>
              <a:spcBef>
                <a:spcPts val="500"/>
              </a:spcBef>
              <a:buNone/>
            </a:pPr>
            <a:r>
              <a:rPr lang="vi-VN" sz="1700" i="1">
                <a:solidFill>
                  <a:srgbClr val="5B6B82"/>
                </a:solidFill>
                <a:latin typeface="Aptos"/>
                <a:ea typeface="Aptos"/>
                <a:cs typeface="Aptos"/>
              </a:rPr>
              <a:t>Nguồn: nhật ký vận hành hệ thống &amp; khảo sát tại đơn vị.</a:t>
            </a:r>
          </a:p>
        </p:txBody>
      </p:sp>
      <p:sp>
        <p:nvSpPr>
          <p:cNvPr id="48" name="S7_Card"/>
          <p:cNvSpPr/>
          <p:nvPr/>
        </p:nvSpPr>
        <p:spPr>
          <a:xfrm>
            <a:off x="15540000" y="35150000"/>
            <a:ext cx="13000000" cy="50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E2E8F0"/>
            </a:solidFill>
          </a:ln>
        </p:spPr>
      </p:sp>
      <p:sp>
        <p:nvSpPr>
          <p:cNvPr id="49" name="S7_Hdr"/>
          <p:cNvSpPr txBox="1"/>
          <p:nvPr/>
        </p:nvSpPr>
        <p:spPr>
          <a:xfrm>
            <a:off x="15540000" y="35150000"/>
            <a:ext cx="13000000" cy="6200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</p:spPr>
        <p:txBody>
          <a:bodyPr lIns="160000" tIns="35000" rIns="160000" bIns="35000" rtlCol="0" anchor="ctr"/>
          <a:lstStyle/>
          <a:p>
            <a:pPr algn="l"/>
            <a:r>
              <a:rPr lang="vi-VN" sz="26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🚀  7. KHẢ NĂNG NHÂN RỘNG &amp; ĐỊNH HƯỚNG PHÁT TRIỂN</a:t>
            </a:r>
          </a:p>
        </p:txBody>
      </p:sp>
      <p:sp>
        <p:nvSpPr>
          <p:cNvPr id="50" name="S7_Text"/>
          <p:cNvSpPr txBox="1"/>
          <p:nvPr/>
        </p:nvSpPr>
        <p:spPr>
          <a:xfrm>
            <a:off x="15740000" y="35830000"/>
            <a:ext cx="12600000" cy="4846320"/>
          </a:xfrm>
          <a:prstGeom prst="rect">
            <a:avLst/>
          </a:prstGeom>
        </p:spPr>
        <p:txBody>
          <a:bodyPr lIns="30000" tIns="20000" rIns="30000" bIns="20000" rtlCol="0" anchor="t">
            <a:spAutoFit/>
          </a:bodyPr>
          <a:lstStyle/>
          <a:p>
            <a:pPr algn="l">
              <a:lnSpc>
                <a:spcPts val="2912"/>
              </a:lnSpc>
              <a:spcBef>
                <a:spcPts val="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TÍNH KHẢ THI &amp; NHÂN RỘNG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Chi phí gần như bằng 0: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tận dụng phòng máy sẵn có, chạy trên trình duyệt, không cần máy chủ chuyên dụng.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Thiết kế mở: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cấu hình thêm Khoa học, Lịch sử – Địa lý, Ngoại ngữ; phân quyền theo trường hoặc cụm trường.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Sẵn sàng chuyển giao: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có mã nguồn và tài liệu hướng dẫn.</a:t>
            </a:r>
          </a:p>
          <a:p>
            <a:pPr algn="l">
              <a:lnSpc>
                <a:spcPts val="2912"/>
              </a:lnSpc>
              <a:spcBef>
                <a:spcPts val="600"/>
              </a:spcBef>
              <a:buNone/>
            </a:pPr>
            <a:r>
              <a:rPr lang="vi-VN" sz="2600" b="1">
                <a:solidFill>
                  <a:srgbClr val="D9381E"/>
                </a:solidFill>
                <a:latin typeface="Aptos Bold"/>
                <a:ea typeface="Aptos Bold"/>
                <a:cs typeface="Aptos Bold"/>
              </a:rPr>
              <a:t>ĐỊNH HƯỚNG 2026–2028 (DỰ KIẾN)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Ngắn hạn: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nâng cấp đề kiểm tra, giao diện; thêm minigame 2D/3D tương tác.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Trung hạn: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Mobile App cho phụ huynh theo dõi chẩn đoán năng lực; liên môn Toán – Tin – AI.</a:t>
            </a:r>
          </a:p>
          <a:p>
            <a:pPr marL="300000" indent="-300000" algn="l">
              <a:lnSpc>
                <a:spcPts val="2688"/>
              </a:lnSpc>
              <a:spcBef>
                <a:spcPts val="300"/>
              </a:spcBef>
              <a:buClr>
                <a:srgbClr val="0066CC"/>
              </a:buClr>
              <a:buChar char="•"/>
            </a:pPr>
            <a:r>
              <a:rPr lang="vi-VN" sz="2400" b="1">
                <a:solidFill>
                  <a:srgbClr val="002060"/>
                </a:solidFill>
                <a:latin typeface="Aptos Bold"/>
                <a:ea typeface="Aptos Bold"/>
                <a:cs typeface="Aptos Bold"/>
              </a:rPr>
              <a:t>Dài hạn: </a:t>
            </a:r>
            <a:r>
              <a:rPr lang="vi-VN" sz="2400">
                <a:solidFill>
                  <a:srgbClr val="333333"/>
                </a:solidFill>
                <a:latin typeface="Aptos"/>
                <a:ea typeface="Aptos"/>
                <a:cs typeface="Aptos"/>
              </a:rPr>
              <a:t>AI Learning Analytics hỗ trợ GV; cộng đồng Học liệu Mở (OER) chia sẻ đề và dự án Scratch.</a:t>
            </a:r>
          </a:p>
        </p:txBody>
      </p:sp>
      <p:sp>
        <p:nvSpPr>
          <p:cNvPr id="51" name="Footer_Card"/>
          <p:cNvSpPr/>
          <p:nvPr/>
        </p:nvSpPr>
        <p:spPr>
          <a:xfrm>
            <a:off x="1560000" y="40483175"/>
            <a:ext cx="26800000" cy="1450000"/>
          </a:xfrm>
          <a:prstGeom prst="roundRect">
            <a:avLst>
              <a:gd name="adj" fmla="val 6000"/>
            </a:avLst>
          </a:prstGeom>
          <a:solidFill>
            <a:srgbClr val="002060"/>
          </a:solidFill>
          <a:ln w="30000">
            <a:solidFill>
              <a:srgbClr val="001540"/>
            </a:solidFill>
          </a:ln>
        </p:spPr>
      </p:sp>
      <p:pic>
        <p:nvPicPr>
          <p:cNvPr id="52" name="QR_Pi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5816" y="40598814"/>
            <a:ext cx="1250000" cy="1250000"/>
          </a:xfrm>
          <a:prstGeom prst="roundRect">
            <a:avLst>
              <a:gd name="adj" fmla="val 2000"/>
            </a:avLst>
          </a:prstGeom>
          <a:ln w="25400">
            <a:solidFill>
              <a:srgbClr val="FFFFFF"/>
            </a:solidFill>
          </a:ln>
        </p:spPr>
      </p:pic>
      <p:sp>
        <p:nvSpPr>
          <p:cNvPr id="53" name="Footer_Text"/>
          <p:cNvSpPr txBox="1"/>
          <p:nvPr/>
        </p:nvSpPr>
        <p:spPr>
          <a:xfrm>
            <a:off x="1777432" y="40661855"/>
            <a:ext cx="25050000" cy="1290000"/>
          </a:xfrm>
          <a:prstGeom prst="rect">
            <a:avLst/>
          </a:prstGeom>
        </p:spPr>
        <p:txBody>
          <a:bodyPr lIns="40000" tIns="30000" rIns="40000" bIns="30000" rtlCol="0" anchor="ctr">
            <a:spAutoFit/>
          </a:bodyPr>
          <a:lstStyle/>
          <a:p>
            <a:pPr algn="l">
              <a:lnSpc>
                <a:spcPts val="3200"/>
              </a:lnSpc>
            </a:pPr>
            <a:r>
              <a:rPr lang="vi-VN" sz="2400" b="1">
                <a:solidFill>
                  <a:srgbClr val="FBBF24"/>
                </a:solidFill>
                <a:latin typeface="Aptos Bold"/>
                <a:ea typeface="Aptos Bold"/>
                <a:cs typeface="Aptos Bold"/>
              </a:rPr>
              <a:t>“ETAN EduAI – Vì một nền giáo dục số bình đẳng, sáng tạo và nhân văn cho mọi học trò Việt Nam!”</a:t>
            </a:r>
          </a:p>
          <a:p>
            <a:pPr algn="l">
              <a:lnSpc>
                <a:spcPts val="2800"/>
              </a:lnSpc>
              <a:spcBef>
                <a:spcPts val="40"/>
              </a:spcBef>
            </a:pPr>
            <a:r>
              <a:rPr lang="vi-VN" sz="20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Tác giả: </a:t>
            </a:r>
            <a:r>
              <a:rPr lang="vi-VN" sz="2000" b="1">
                <a:solidFill>
                  <a:srgbClr val="93C5FD"/>
                </a:solidFill>
                <a:latin typeface="Aptos Bold"/>
                <a:ea typeface="Aptos Bold"/>
                <a:cs typeface="Aptos Bold"/>
              </a:rPr>
              <a:t>Thầy Mai Thanh Huy (GV Tin học)</a:t>
            </a:r>
            <a:r>
              <a:rPr lang="vi-VN" sz="20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   |   Đơn vị: </a:t>
            </a:r>
            <a:r>
              <a:rPr lang="vi-VN" sz="2000">
                <a:solidFill>
                  <a:srgbClr val="E2E8F0"/>
                </a:solidFill>
                <a:latin typeface="Aptos"/>
                <a:ea typeface="Aptos"/>
                <a:cs typeface="Aptos"/>
              </a:rPr>
              <a:t>Trường Tiểu học Tân Thới, xã Tân Thới, tỉnh Đồng Tháp</a:t>
            </a:r>
            <a:r>
              <a:rPr lang="vi-VN" sz="20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   |   SĐT/Zalo: </a:t>
            </a:r>
            <a:r>
              <a:rPr lang="vi-VN" sz="2000" b="1">
                <a:solidFill>
                  <a:srgbClr val="FDE047"/>
                </a:solidFill>
                <a:latin typeface="Aptos Bold"/>
                <a:ea typeface="Aptos Bold"/>
                <a:cs typeface="Aptos Bold"/>
              </a:rPr>
              <a:t>034 222 9813</a:t>
            </a:r>
            <a:r>
              <a:rPr lang="vi-VN" sz="2000" b="1">
                <a:solidFill>
                  <a:srgbClr val="FFFFFF"/>
                </a:solidFill>
                <a:latin typeface="Aptos Bold"/>
                <a:ea typeface="Aptos Bold"/>
                <a:cs typeface="Aptos Bold"/>
              </a:rPr>
              <a:t>   |   Email: </a:t>
            </a:r>
            <a:r>
              <a:rPr lang="vi-VN" sz="2000">
                <a:solidFill>
                  <a:srgbClr val="93C5FD"/>
                </a:solidFill>
                <a:latin typeface="Aptos"/>
                <a:ea typeface="Aptos"/>
                <a:cs typeface="Aptos"/>
              </a:rPr>
              <a:t>maithanhhuy1402@gmail.com</a:t>
            </a:r>
          </a:p>
          <a:p>
            <a:pPr algn="l">
              <a:lnSpc>
                <a:spcPts val="2600"/>
              </a:lnSpc>
              <a:spcBef>
                <a:spcPts val="30"/>
              </a:spcBef>
            </a:pPr>
            <a:r>
              <a:rPr lang="vi-VN" sz="1900">
                <a:solidFill>
                  <a:srgbClr val="E2E8F0"/>
                </a:solidFill>
                <a:latin typeface="Aptos"/>
                <a:ea typeface="Aptos"/>
                <a:cs typeface="Aptos"/>
              </a:rPr>
              <a:t>Quét mã QR để truy cập và trải nghiệm trực tiếp hệ thống: </a:t>
            </a:r>
            <a:r>
              <a:rPr lang="vi-VN" sz="1900" b="1">
                <a:solidFill>
                  <a:srgbClr val="FBBF24"/>
                </a:solidFill>
                <a:latin typeface="Aptos Bold"/>
                <a:ea typeface="Aptos Bold"/>
                <a:cs typeface="Aptos Bold"/>
              </a:rPr>
              <a:t>https://etan.com.vn</a:t>
            </a:r>
            <a:r>
              <a:rPr lang="vi-VN" sz="1800" i="1">
                <a:solidFill>
                  <a:srgbClr val="CBD5E1"/>
                </a:solidFill>
                <a:latin typeface="Aptos"/>
                <a:ea typeface="Aptos"/>
                <a:cs typeface="Aptos"/>
              </a:rPr>
              <a:t>  (Đầy đủ video thuyết minh, hồ sơ minh chứng và mã nguồn tiện ích vnEdu Sync)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390120" y="23042880"/>
            <a:ext cx="2103120" cy="457200"/>
          </a:xfrm>
          <a:prstGeom prst="rect">
            <a:avLst/>
          </a:prstGeom>
          <a:solidFill>
            <a:srgbClr val="002060"/>
          </a:solidFill>
        </p:spPr>
        <p:txBody>
          <a:bodyPr wrap="square" lIns="27432" tIns="27432" rIns="27432" bIns="27432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1500" b="1">
                <a:solidFill>
                  <a:srgbClr val="FFFFFF"/>
                </a:solidFill>
                <a:latin typeface="Aptos"/>
              </a:rPr>
              <a:t>Hình minh họa</a:t>
            </a:r>
          </a:p>
        </p:txBody>
      </p:sp>
      <p:sp>
        <p:nvSpPr>
          <p:cNvPr id="55" name="S4_Flow1"/>
          <p:cNvSpPr/>
          <p:nvPr/>
        </p:nvSpPr>
        <p:spPr>
          <a:xfrm>
            <a:off x="15791688" y="12051792"/>
            <a:ext cx="2697480" cy="3383280"/>
          </a:xfrm>
          <a:prstGeom prst="roundRect">
            <a:avLst>
              <a:gd name="adj" fmla="val 8000"/>
            </a:avLst>
          </a:prstGeom>
          <a:solidFill>
            <a:srgbClr val="EEF4FF"/>
          </a:solidFill>
          <a:ln w="15875">
            <a:solidFill>
              <a:srgbClr val="93B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6774668" y="12280392"/>
            <a:ext cx="731520" cy="73152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837408" y="13103352"/>
            <a:ext cx="2606040" cy="22860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700" b="1">
                <a:solidFill>
                  <a:srgbClr val="002060"/>
                </a:solidFill>
                <a:latin typeface="Aptos"/>
              </a:rPr>
              <a:t>Học sinh nộp bài</a:t>
            </a:r>
          </a:p>
          <a:p>
            <a:pPr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vi-VN" sz="2200" b="0">
                <a:solidFill>
                  <a:srgbClr val="333333"/>
                </a:solidFill>
                <a:latin typeface="Aptos"/>
              </a:rPr>
              <a:t>Paint • Word • Scratch (.sb3)</a:t>
            </a:r>
          </a:p>
        </p:txBody>
      </p:sp>
      <p:sp>
        <p:nvSpPr>
          <p:cNvPr id="58" name="Right Arrow 57"/>
          <p:cNvSpPr/>
          <p:nvPr/>
        </p:nvSpPr>
        <p:spPr>
          <a:xfrm>
            <a:off x="18544031" y="13514832"/>
            <a:ext cx="460247" cy="457200"/>
          </a:xfrm>
          <a:prstGeom prst="rightArrow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S4_Flow2"/>
          <p:cNvSpPr/>
          <p:nvPr/>
        </p:nvSpPr>
        <p:spPr>
          <a:xfrm>
            <a:off x="19059144" y="12051792"/>
            <a:ext cx="2697480" cy="3383280"/>
          </a:xfrm>
          <a:prstGeom prst="roundRect">
            <a:avLst>
              <a:gd name="adj" fmla="val 8000"/>
            </a:avLst>
          </a:prstGeom>
          <a:solidFill>
            <a:srgbClr val="EEF4FF"/>
          </a:solidFill>
          <a:ln w="15875">
            <a:solidFill>
              <a:srgbClr val="93B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20042124" y="12280392"/>
            <a:ext cx="731520" cy="73152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104864" y="13103352"/>
            <a:ext cx="2606040" cy="22860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700" b="1">
                <a:solidFill>
                  <a:srgbClr val="002060"/>
                </a:solidFill>
                <a:latin typeface="Aptos"/>
              </a:rPr>
              <a:t>AI phân tích</a:t>
            </a:r>
          </a:p>
          <a:p>
            <a:pPr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vi-VN" sz="2200" b="0">
                <a:solidFill>
                  <a:srgbClr val="333333"/>
                </a:solidFill>
                <a:latin typeface="Aptos"/>
              </a:rPr>
              <a:t>Vision • AST • Rubric</a:t>
            </a:r>
          </a:p>
        </p:txBody>
      </p:sp>
      <p:sp>
        <p:nvSpPr>
          <p:cNvPr id="62" name="Right Arrow 61"/>
          <p:cNvSpPr/>
          <p:nvPr/>
        </p:nvSpPr>
        <p:spPr>
          <a:xfrm>
            <a:off x="21811488" y="13514832"/>
            <a:ext cx="460247" cy="457200"/>
          </a:xfrm>
          <a:prstGeom prst="rightArrow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S4_Flow3"/>
          <p:cNvSpPr/>
          <p:nvPr/>
        </p:nvSpPr>
        <p:spPr>
          <a:xfrm>
            <a:off x="22326599" y="12051792"/>
            <a:ext cx="2697480" cy="3383280"/>
          </a:xfrm>
          <a:prstGeom prst="roundRect">
            <a:avLst>
              <a:gd name="adj" fmla="val 8000"/>
            </a:avLst>
          </a:prstGeom>
          <a:solidFill>
            <a:srgbClr val="EEF4FF"/>
          </a:solidFill>
          <a:ln w="15875">
            <a:solidFill>
              <a:srgbClr val="93B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23309580" y="12280392"/>
            <a:ext cx="731520" cy="73152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2372320" y="13103352"/>
            <a:ext cx="2606040" cy="22860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700" b="1">
                <a:solidFill>
                  <a:srgbClr val="002060"/>
                </a:solidFill>
                <a:latin typeface="Aptos"/>
              </a:rPr>
              <a:t>Giáo viên duyệt</a:t>
            </a:r>
          </a:p>
          <a:p>
            <a:pPr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vi-VN" sz="2200" b="0">
                <a:solidFill>
                  <a:srgbClr val="333333"/>
                </a:solidFill>
                <a:latin typeface="Aptos"/>
              </a:rPr>
              <a:t>Xem bài gốc, chỉnh, phê duyệt</a:t>
            </a:r>
          </a:p>
        </p:txBody>
      </p:sp>
      <p:sp>
        <p:nvSpPr>
          <p:cNvPr id="66" name="Right Arrow 65"/>
          <p:cNvSpPr/>
          <p:nvPr/>
        </p:nvSpPr>
        <p:spPr>
          <a:xfrm>
            <a:off x="25078943" y="13514832"/>
            <a:ext cx="460247" cy="457200"/>
          </a:xfrm>
          <a:prstGeom prst="rightArrow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S4_Flow4"/>
          <p:cNvSpPr/>
          <p:nvPr/>
        </p:nvSpPr>
        <p:spPr>
          <a:xfrm>
            <a:off x="25594056" y="12051792"/>
            <a:ext cx="2697480" cy="3383280"/>
          </a:xfrm>
          <a:prstGeom prst="roundRect">
            <a:avLst>
              <a:gd name="adj" fmla="val 8000"/>
            </a:avLst>
          </a:prstGeom>
          <a:solidFill>
            <a:srgbClr val="EEF4FF"/>
          </a:solidFill>
          <a:ln w="15875">
            <a:solidFill>
              <a:srgbClr val="93B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26577036" y="12280392"/>
            <a:ext cx="731520" cy="731520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639776" y="13103352"/>
            <a:ext cx="2606040" cy="22860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700" b="1">
                <a:solidFill>
                  <a:srgbClr val="002060"/>
                </a:solidFill>
                <a:latin typeface="Aptos"/>
              </a:rPr>
              <a:t>vnEdu Sync</a:t>
            </a:r>
          </a:p>
          <a:p>
            <a:pPr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vi-VN" sz="2200" b="0">
                <a:solidFill>
                  <a:srgbClr val="333333"/>
                </a:solidFill>
                <a:latin typeface="Aptos"/>
              </a:rPr>
              <a:t>T–H–C + nhận xét, 1 chạm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1563</Words>
  <Application>Microsoft Office PowerPoint</Application>
  <PresentationFormat>Custom</PresentationFormat>
  <Paragraphs>105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Aptos Bold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Mẫu Poster - Giải thưởng Tiên Phong Ứng dụng AI trong giáo dục Việt Nam 2026</dc:title>
  <cp:lastModifiedBy>Huy Mai</cp:lastModifiedBy>
  <cp:revision>4</cp:revision>
  <dcterms:created xsi:type="dcterms:W3CDTF">2006-08-16T00:00:00Z</dcterms:created>
  <dcterms:modified xsi:type="dcterms:W3CDTF">2026-10-23T02:35:15Z</dcterms:modified>
  <dc:identifier>DAHW1Dh9jN8</dc:identifier>
</cp:coreProperties>
</file>